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6" r:id="rId9"/>
    <p:sldId id="265" r:id="rId10"/>
    <p:sldId id="263" r:id="rId11"/>
    <p:sldId id="267"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B99522-7CBC-4E1A-AAA8-2462FF0C7680}" v="5" dt="2022-04-09T13:14:43.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655" autoAdjust="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AlBuderi" userId="728cc1957d93c337" providerId="LiveId" clId="{FCB99522-7CBC-4E1A-AAA8-2462FF0C7680}"/>
    <pc:docChg chg="undo custSel modSld">
      <pc:chgData name="Ali AlBuderi" userId="728cc1957d93c337" providerId="LiveId" clId="{FCB99522-7CBC-4E1A-AAA8-2462FF0C7680}" dt="2022-04-09T13:25:08.797" v="127" actId="20577"/>
      <pc:docMkLst>
        <pc:docMk/>
      </pc:docMkLst>
      <pc:sldChg chg="addSp delSp modSp mod setBg addAnim delAnim chgLayout">
        <pc:chgData name="Ali AlBuderi" userId="728cc1957d93c337" providerId="LiveId" clId="{FCB99522-7CBC-4E1A-AAA8-2462FF0C7680}" dt="2022-04-09T13:25:08.797" v="127" actId="20577"/>
        <pc:sldMkLst>
          <pc:docMk/>
          <pc:sldMk cId="301195224" sldId="256"/>
        </pc:sldMkLst>
        <pc:spChg chg="mod ord">
          <ac:chgData name="Ali AlBuderi" userId="728cc1957d93c337" providerId="LiveId" clId="{FCB99522-7CBC-4E1A-AAA8-2462FF0C7680}" dt="2022-04-09T13:25:08.797" v="127" actId="20577"/>
          <ac:spMkLst>
            <pc:docMk/>
            <pc:sldMk cId="301195224" sldId="256"/>
            <ac:spMk id="2" creationId="{6037F3C0-822C-4890-A7B9-9F48B9E5ECE4}"/>
          </ac:spMkLst>
        </pc:spChg>
        <pc:spChg chg="mod ord">
          <ac:chgData name="Ali AlBuderi" userId="728cc1957d93c337" providerId="LiveId" clId="{FCB99522-7CBC-4E1A-AAA8-2462FF0C7680}" dt="2022-04-09T13:23:02.714" v="113" actId="27636"/>
          <ac:spMkLst>
            <pc:docMk/>
            <pc:sldMk cId="301195224" sldId="256"/>
            <ac:spMk id="3" creationId="{EE496B17-44F4-4A74-9BD7-6B9A9F1C781E}"/>
          </ac:spMkLst>
        </pc:spChg>
        <pc:grpChg chg="add del">
          <ac:chgData name="Ali AlBuderi" userId="728cc1957d93c337" providerId="LiveId" clId="{FCB99522-7CBC-4E1A-AAA8-2462FF0C7680}" dt="2022-04-09T13:08:21.239" v="101" actId="26606"/>
          <ac:grpSpMkLst>
            <pc:docMk/>
            <pc:sldMk cId="301195224" sldId="256"/>
            <ac:grpSpMk id="11" creationId="{D0FEB013-AB80-45BB-BF4A-E2F67A6A1D50}"/>
          </ac:grpSpMkLst>
        </pc:grpChg>
        <pc:grpChg chg="add del">
          <ac:chgData name="Ali AlBuderi" userId="728cc1957d93c337" providerId="LiveId" clId="{FCB99522-7CBC-4E1A-AAA8-2462FF0C7680}" dt="2022-04-09T13:08:21.239" v="101" actId="26606"/>
          <ac:grpSpMkLst>
            <pc:docMk/>
            <pc:sldMk cId="301195224" sldId="256"/>
            <ac:grpSpMk id="15" creationId="{DEC7A854-9A78-4DB8-904E-4E08CBDA6D4D}"/>
          </ac:grpSpMkLst>
        </pc:grpChg>
        <pc:picChg chg="add mod">
          <ac:chgData name="Ali AlBuderi" userId="728cc1957d93c337" providerId="LiveId" clId="{FCB99522-7CBC-4E1A-AAA8-2462FF0C7680}" dt="2022-04-09T13:08:21.239" v="101" actId="26606"/>
          <ac:picMkLst>
            <pc:docMk/>
            <pc:sldMk cId="301195224" sldId="256"/>
            <ac:picMk id="4" creationId="{6302BA0C-9946-4FB6-8141-601F072AC3E3}"/>
          </ac:picMkLst>
        </pc:picChg>
        <pc:picChg chg="add del mod">
          <ac:chgData name="Ali AlBuderi" userId="728cc1957d93c337" providerId="LiveId" clId="{FCB99522-7CBC-4E1A-AAA8-2462FF0C7680}" dt="2022-04-09T13:07:40.041" v="95"/>
          <ac:picMkLst>
            <pc:docMk/>
            <pc:sldMk cId="301195224" sldId="256"/>
            <ac:picMk id="5" creationId="{02DECD27-2C3D-4423-A2FD-90A99B70CCBD}"/>
          </ac:picMkLst>
        </pc:picChg>
        <pc:picChg chg="add del mod">
          <ac:chgData name="Ali AlBuderi" userId="728cc1957d93c337" providerId="LiveId" clId="{FCB99522-7CBC-4E1A-AAA8-2462FF0C7680}" dt="2022-04-09T13:08:42.802" v="102" actId="21"/>
          <ac:picMkLst>
            <pc:docMk/>
            <pc:sldMk cId="301195224" sldId="256"/>
            <ac:picMk id="6" creationId="{06B07B99-7FE5-424E-834E-0CF56185D838}"/>
          </ac:picMkLst>
        </pc:picChg>
        <pc:picChg chg="add mod">
          <ac:chgData name="Ali AlBuderi" userId="728cc1957d93c337" providerId="LiveId" clId="{FCB99522-7CBC-4E1A-AAA8-2462FF0C7680}" dt="2022-04-09T13:15:07.862" v="107" actId="1076"/>
          <ac:picMkLst>
            <pc:docMk/>
            <pc:sldMk cId="301195224" sldId="256"/>
            <ac:picMk id="38" creationId="{E6C18468-D230-427F-B208-410A907FC424}"/>
          </ac:picMkLst>
        </pc:picChg>
        <pc:cxnChg chg="add del mod">
          <ac:chgData name="Ali AlBuderi" userId="728cc1957d93c337" providerId="LiveId" clId="{FCB99522-7CBC-4E1A-AAA8-2462FF0C7680}" dt="2022-04-09T13:08:21.239" v="101" actId="26606"/>
          <ac:cxnSpMkLst>
            <pc:docMk/>
            <pc:sldMk cId="301195224" sldId="256"/>
            <ac:cxnSpMk id="39" creationId="{D5C75924-618C-47AD-8202-8A078F7E78CB}"/>
          </ac:cxnSpMkLst>
        </pc:cxnChg>
        <pc:cxnChg chg="add del">
          <ac:chgData name="Ali AlBuderi" userId="728cc1957d93c337" providerId="LiveId" clId="{FCB99522-7CBC-4E1A-AAA8-2462FF0C7680}" dt="2022-04-09T13:08:21.239" v="101" actId="26606"/>
          <ac:cxnSpMkLst>
            <pc:docMk/>
            <pc:sldMk cId="301195224" sldId="256"/>
            <ac:cxnSpMk id="41" creationId="{6D87DDB9-98D5-4240-BBCD-038E6D26FB17}"/>
          </ac:cxnSpMkLst>
        </pc:cxnChg>
      </pc:sldChg>
      <pc:sldChg chg="delSp mod">
        <pc:chgData name="Ali AlBuderi" userId="728cc1957d93c337" providerId="LiveId" clId="{FCB99522-7CBC-4E1A-AAA8-2462FF0C7680}" dt="2022-04-09T13:16:32.894" v="108" actId="21"/>
        <pc:sldMkLst>
          <pc:docMk/>
          <pc:sldMk cId="2378570723" sldId="262"/>
        </pc:sldMkLst>
        <pc:spChg chg="del">
          <ac:chgData name="Ali AlBuderi" userId="728cc1957d93c337" providerId="LiveId" clId="{FCB99522-7CBC-4E1A-AAA8-2462FF0C7680}" dt="2022-04-09T13:16:32.894" v="108" actId="21"/>
          <ac:spMkLst>
            <pc:docMk/>
            <pc:sldMk cId="2378570723" sldId="262"/>
            <ac:spMk id="2" creationId="{638839C1-3BD6-4AF1-9995-C5EC075FD39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3/4/2024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3/4/2024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F3C0-822C-4890-A7B9-9F48B9E5ECE4}"/>
              </a:ext>
            </a:extLst>
          </p:cNvPr>
          <p:cNvSpPr>
            <a:spLocks noGrp="1"/>
          </p:cNvSpPr>
          <p:nvPr>
            <p:ph type="ctrTitle"/>
          </p:nvPr>
        </p:nvSpPr>
        <p:spPr>
          <a:xfrm>
            <a:off x="1876424" y="637439"/>
            <a:ext cx="9175749" cy="2900363"/>
          </a:xfrm>
        </p:spPr>
        <p:txBody>
          <a:bodyPr>
            <a:normAutofit fontScale="90000"/>
          </a:bodyPr>
          <a:lstStyle/>
          <a:p>
            <a:r>
              <a:rPr lang="en-US" sz="2000" dirty="0"/>
              <a:t>University of basra</a:t>
            </a:r>
            <a:br>
              <a:rPr lang="en-US" sz="2000" dirty="0"/>
            </a:br>
            <a:r>
              <a:rPr lang="en-US" sz="2000" dirty="0"/>
              <a:t>collage of nursing</a:t>
            </a:r>
            <a:br>
              <a:rPr lang="en-US" sz="2000" dirty="0"/>
            </a:br>
            <a:br>
              <a:rPr lang="en-US" sz="2000" dirty="0"/>
            </a:br>
            <a:br>
              <a:rPr lang="en-US" sz="2000" dirty="0"/>
            </a:br>
            <a:br>
              <a:rPr lang="en-US" sz="2000" dirty="0"/>
            </a:br>
            <a:br>
              <a:rPr lang="en-US" sz="2000" dirty="0"/>
            </a:br>
            <a:br>
              <a:rPr lang="en-US" dirty="0"/>
            </a:br>
            <a:r>
              <a:rPr lang="en-US" dirty="0"/>
              <a:t>    Collection of Blood Samples</a:t>
            </a:r>
          </a:p>
        </p:txBody>
      </p:sp>
      <p:sp>
        <p:nvSpPr>
          <p:cNvPr id="3" name="Subtitle 2">
            <a:extLst>
              <a:ext uri="{FF2B5EF4-FFF2-40B4-BE49-F238E27FC236}">
                <a16:creationId xmlns:a16="http://schemas.microsoft.com/office/drawing/2014/main" id="{EE496B17-44F4-4A74-9BD7-6B9A9F1C781E}"/>
              </a:ext>
            </a:extLst>
          </p:cNvPr>
          <p:cNvSpPr>
            <a:spLocks noGrp="1"/>
          </p:cNvSpPr>
          <p:nvPr>
            <p:ph type="subTitle" idx="1"/>
          </p:nvPr>
        </p:nvSpPr>
        <p:spPr>
          <a:xfrm>
            <a:off x="1876424" y="3602037"/>
            <a:ext cx="8791575" cy="2348819"/>
          </a:xfrm>
        </p:spPr>
        <p:txBody>
          <a:bodyPr>
            <a:normAutofit fontScale="92500" lnSpcReduction="20000"/>
          </a:bodyPr>
          <a:lstStyle/>
          <a:p>
            <a:pPr algn="ctr"/>
            <a:endParaRPr lang="en-US" sz="2400" dirty="0"/>
          </a:p>
          <a:p>
            <a:pPr algn="ctr"/>
            <a:r>
              <a:rPr lang="en-US" sz="3200" dirty="0"/>
              <a:t>By </a:t>
            </a:r>
          </a:p>
          <a:p>
            <a:pPr algn="ctr"/>
            <a:r>
              <a:rPr lang="en-US" sz="3200" dirty="0"/>
              <a:t>Assistant  Lecture</a:t>
            </a:r>
          </a:p>
          <a:p>
            <a:pPr algn="ctr"/>
            <a:r>
              <a:rPr lang="en-US" sz="4000" dirty="0" err="1"/>
              <a:t>Eman</a:t>
            </a:r>
            <a:r>
              <a:rPr lang="en-US" sz="4000" dirty="0"/>
              <a:t> </a:t>
            </a:r>
            <a:r>
              <a:rPr lang="en-US" sz="4000" dirty="0" err="1"/>
              <a:t>Hanash</a:t>
            </a:r>
            <a:r>
              <a:rPr lang="en-US" sz="4000" dirty="0"/>
              <a:t> </a:t>
            </a:r>
            <a:r>
              <a:rPr lang="en-US" sz="4000" dirty="0" err="1"/>
              <a:t>rahi</a:t>
            </a:r>
            <a:endParaRPr lang="en-US" sz="4000" dirty="0"/>
          </a:p>
        </p:txBody>
      </p:sp>
      <p:pic>
        <p:nvPicPr>
          <p:cNvPr id="4" name="Picture 3">
            <a:extLst>
              <a:ext uri="{FF2B5EF4-FFF2-40B4-BE49-F238E27FC236}">
                <a16:creationId xmlns:a16="http://schemas.microsoft.com/office/drawing/2014/main" id="{6302BA0C-9946-4FB6-8141-601F072AC3E3}"/>
              </a:ext>
            </a:extLst>
          </p:cNvPr>
          <p:cNvPicPr>
            <a:picLocks noChangeAspect="1"/>
          </p:cNvPicPr>
          <p:nvPr/>
        </p:nvPicPr>
        <p:blipFill>
          <a:blip r:embed="rId2"/>
          <a:stretch>
            <a:fillRect/>
          </a:stretch>
        </p:blipFill>
        <p:spPr>
          <a:xfrm>
            <a:off x="8587155" y="410309"/>
            <a:ext cx="1126780" cy="1011395"/>
          </a:xfrm>
          <a:prstGeom prst="rect">
            <a:avLst/>
          </a:prstGeom>
        </p:spPr>
      </p:pic>
      <p:pic>
        <p:nvPicPr>
          <p:cNvPr id="38" name="Picture 37">
            <a:extLst>
              <a:ext uri="{FF2B5EF4-FFF2-40B4-BE49-F238E27FC236}">
                <a16:creationId xmlns:a16="http://schemas.microsoft.com/office/drawing/2014/main" id="{E6C18468-D230-427F-B208-410A907FC424}"/>
              </a:ext>
            </a:extLst>
          </p:cNvPr>
          <p:cNvPicPr>
            <a:picLocks noChangeAspect="1"/>
          </p:cNvPicPr>
          <p:nvPr/>
        </p:nvPicPr>
        <p:blipFill>
          <a:blip r:embed="rId3"/>
          <a:stretch>
            <a:fillRect/>
          </a:stretch>
        </p:blipFill>
        <p:spPr>
          <a:xfrm>
            <a:off x="9814622" y="346072"/>
            <a:ext cx="1330409" cy="1139868"/>
          </a:xfrm>
          <a:prstGeom prst="rect">
            <a:avLst/>
          </a:prstGeom>
        </p:spPr>
      </p:pic>
    </p:spTree>
    <p:extLst>
      <p:ext uri="{BB962C8B-B14F-4D97-AF65-F5344CB8AC3E}">
        <p14:creationId xmlns:p14="http://schemas.microsoft.com/office/powerpoint/2010/main" val="30119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BB4E33-E0DA-46CC-BA6C-7F22678C33FC}"/>
              </a:ext>
            </a:extLst>
          </p:cNvPr>
          <p:cNvSpPr>
            <a:spLocks noGrp="1"/>
          </p:cNvSpPr>
          <p:nvPr>
            <p:ph idx="1"/>
          </p:nvPr>
        </p:nvSpPr>
        <p:spPr>
          <a:xfrm>
            <a:off x="449943" y="1016000"/>
            <a:ext cx="11103427" cy="4775201"/>
          </a:xfrm>
        </p:spPr>
        <p:txBody>
          <a:bodyPr>
            <a:normAutofit fontScale="85000" lnSpcReduction="20000"/>
          </a:bodyPr>
          <a:lstStyle/>
          <a:p>
            <a:endParaRPr lang="en-US" dirty="0"/>
          </a:p>
          <a:p>
            <a:r>
              <a:rPr lang="en-US" sz="3200" dirty="0"/>
              <a:t>As shown in the figure above, suitable puncture sites are the sides of the fingertip, the earlobe and the heel.</a:t>
            </a:r>
          </a:p>
          <a:p>
            <a:pPr marL="0" indent="0">
              <a:buNone/>
            </a:pPr>
            <a:r>
              <a:rPr lang="en-US" sz="3200" dirty="0"/>
              <a:t>Note: When puncturing the fingertip, it is important not to prick the </a:t>
            </a:r>
            <a:r>
              <a:rPr lang="en-US" sz="3200" dirty="0" err="1"/>
              <a:t>centre</a:t>
            </a:r>
            <a:r>
              <a:rPr lang="en-US" sz="3200" dirty="0"/>
              <a:t> of the fingertip, as the blood flow is weaker and it may be very painful for the patient. Likewise, the thumb is not recommended for capillary blood collection.</a:t>
            </a:r>
          </a:p>
          <a:p>
            <a:r>
              <a:rPr lang="en-US" sz="3200" dirty="0"/>
              <a:t>In infants, the puncturing of the fingertip should be avoided as it could damage the bone.</a:t>
            </a:r>
          </a:p>
          <a:p>
            <a:pPr marL="0" indent="0">
              <a:buNone/>
            </a:pPr>
            <a:r>
              <a:rPr lang="en-US" sz="3200" dirty="0"/>
              <a:t>After puncturing, it is important that the initial drop of blood is discarded, as this consists largely of tissue fluid</a:t>
            </a:r>
            <a:r>
              <a:rPr lang="en-US" dirty="0"/>
              <a:t>.</a:t>
            </a:r>
          </a:p>
        </p:txBody>
      </p:sp>
    </p:spTree>
    <p:extLst>
      <p:ext uri="{BB962C8B-B14F-4D97-AF65-F5344CB8AC3E}">
        <p14:creationId xmlns:p14="http://schemas.microsoft.com/office/powerpoint/2010/main" val="326829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3595-086C-4EE4-9BEC-57D4DD3C407D}"/>
              </a:ext>
            </a:extLst>
          </p:cNvPr>
          <p:cNvSpPr>
            <a:spLocks noGrp="1"/>
          </p:cNvSpPr>
          <p:nvPr>
            <p:ph type="title"/>
          </p:nvPr>
        </p:nvSpPr>
        <p:spPr/>
        <p:txBody>
          <a:bodyPr/>
          <a:lstStyle/>
          <a:p>
            <a:r>
              <a:rPr lang="en-US" dirty="0"/>
              <a:t>Important</a:t>
            </a:r>
            <a:br>
              <a:rPr lang="en-US" dirty="0"/>
            </a:br>
            <a:endParaRPr lang="en-US" dirty="0"/>
          </a:p>
        </p:txBody>
      </p:sp>
      <p:sp>
        <p:nvSpPr>
          <p:cNvPr id="3" name="Content Placeholder 2">
            <a:extLst>
              <a:ext uri="{FF2B5EF4-FFF2-40B4-BE49-F238E27FC236}">
                <a16:creationId xmlns:a16="http://schemas.microsoft.com/office/drawing/2014/main" id="{5AA8F2A0-2FDC-420F-9ABD-37DA3F342F0B}"/>
              </a:ext>
            </a:extLst>
          </p:cNvPr>
          <p:cNvSpPr>
            <a:spLocks noGrp="1"/>
          </p:cNvSpPr>
          <p:nvPr>
            <p:ph idx="1"/>
          </p:nvPr>
        </p:nvSpPr>
        <p:spPr>
          <a:xfrm>
            <a:off x="1141412" y="1582056"/>
            <a:ext cx="9905999" cy="5007429"/>
          </a:xfrm>
        </p:spPr>
        <p:txBody>
          <a:bodyPr>
            <a:normAutofit fontScale="25000" lnSpcReduction="20000"/>
          </a:bodyPr>
          <a:lstStyle/>
          <a:p>
            <a:pPr marL="457200" indent="-457200">
              <a:buFont typeface="+mj-lt"/>
              <a:buAutoNum type="arabicPeriod"/>
            </a:pPr>
            <a:r>
              <a:rPr lang="en-US" sz="9600" dirty="0"/>
              <a:t>The thumb and little finger are never pricked because the underlying palmar fasciae (venous bursae) from these digits are continuous with those of the forearms. Any accidental injury to these fasciae may cause the infection to spread into the forearm.</a:t>
            </a:r>
          </a:p>
          <a:p>
            <a:pPr marL="457200" indent="-457200">
              <a:buFont typeface="+mj-lt"/>
              <a:buAutoNum type="arabicPeriod"/>
            </a:pPr>
            <a:r>
              <a:rPr lang="en-US" sz="9600" dirty="0"/>
              <a:t>Do not squeeze or press the finger as the tissue fluid squeezed out will dilute the blood and give false low values. The squeeze also tends to close the wound edges. You may exert a slight tension on either side of the puncture with your thumbs in order to open up the wound more widely (a plug of epithelial cells tends to block the puncture especially if the wound is shallow, as often happens if a narrow-bore injection needle is used). The forearm or the hand may be squeezed or milked towards the fingers to facilitate blood flow. If all efforts fail, a fresh prick may be required. </a:t>
            </a:r>
            <a:r>
              <a:rPr lang="en-US" dirty="0"/>
              <a:t>	</a:t>
            </a:r>
          </a:p>
          <a:p>
            <a:pPr marL="457200" indent="-457200">
              <a:buFont typeface="+mj-lt"/>
              <a:buAutoNum type="arabicPeriod"/>
            </a:pPr>
            <a:r>
              <a:rPr lang="en-US" dirty="0"/>
              <a:t>	</a:t>
            </a:r>
          </a:p>
          <a:p>
            <a:pPr marL="457200" indent="-457200">
              <a:buFont typeface="+mj-lt"/>
              <a:buAutoNum type="arabicPeriod"/>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2280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BCFD-1A4C-4A57-8F26-2D27BB95A06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339A979-9D71-420D-8146-B9DBE84D2D67}"/>
              </a:ext>
            </a:extLst>
          </p:cNvPr>
          <p:cNvPicPr>
            <a:picLocks noGrp="1" noChangeAspect="1"/>
          </p:cNvPicPr>
          <p:nvPr>
            <p:ph idx="1"/>
          </p:nvPr>
        </p:nvPicPr>
        <p:blipFill>
          <a:blip r:embed="rId2"/>
          <a:stretch>
            <a:fillRect/>
          </a:stretch>
        </p:blipFill>
        <p:spPr>
          <a:xfrm>
            <a:off x="609600" y="290286"/>
            <a:ext cx="6836229" cy="6567713"/>
          </a:xfrm>
          <a:prstGeom prst="rect">
            <a:avLst/>
          </a:prstGeom>
        </p:spPr>
      </p:pic>
      <p:pic>
        <p:nvPicPr>
          <p:cNvPr id="5" name="Picture 4">
            <a:extLst>
              <a:ext uri="{FF2B5EF4-FFF2-40B4-BE49-F238E27FC236}">
                <a16:creationId xmlns:a16="http://schemas.microsoft.com/office/drawing/2014/main" id="{A6FD6491-835C-4F12-BCF4-0106E9619699}"/>
              </a:ext>
            </a:extLst>
          </p:cNvPr>
          <p:cNvPicPr>
            <a:picLocks noChangeAspect="1"/>
          </p:cNvPicPr>
          <p:nvPr/>
        </p:nvPicPr>
        <p:blipFill>
          <a:blip r:embed="rId3"/>
          <a:stretch>
            <a:fillRect/>
          </a:stretch>
        </p:blipFill>
        <p:spPr>
          <a:xfrm>
            <a:off x="7445829" y="290286"/>
            <a:ext cx="4572000" cy="6567714"/>
          </a:xfrm>
          <a:prstGeom prst="rect">
            <a:avLst/>
          </a:prstGeom>
        </p:spPr>
      </p:pic>
    </p:spTree>
    <p:extLst>
      <p:ext uri="{BB962C8B-B14F-4D97-AF65-F5344CB8AC3E}">
        <p14:creationId xmlns:p14="http://schemas.microsoft.com/office/powerpoint/2010/main" val="166724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6534-64CF-466E-BA52-92EFB370166A}"/>
              </a:ext>
            </a:extLst>
          </p:cNvPr>
          <p:cNvSpPr>
            <a:spLocks noGrp="1"/>
          </p:cNvSpPr>
          <p:nvPr>
            <p:ph type="title"/>
          </p:nvPr>
        </p:nvSpPr>
        <p:spPr/>
        <p:txBody>
          <a:bodyPr/>
          <a:lstStyle/>
          <a:p>
            <a:r>
              <a:rPr lang="en-US" dirty="0">
                <a:solidFill>
                  <a:srgbClr val="FF0000"/>
                </a:solidFill>
              </a:rPr>
              <a:t>Introduction </a:t>
            </a:r>
          </a:p>
        </p:txBody>
      </p:sp>
      <p:sp>
        <p:nvSpPr>
          <p:cNvPr id="3" name="Content Placeholder 2">
            <a:extLst>
              <a:ext uri="{FF2B5EF4-FFF2-40B4-BE49-F238E27FC236}">
                <a16:creationId xmlns:a16="http://schemas.microsoft.com/office/drawing/2014/main" id="{3D144500-B246-49A3-83D9-6F74E5E39572}"/>
              </a:ext>
            </a:extLst>
          </p:cNvPr>
          <p:cNvSpPr>
            <a:spLocks noGrp="1"/>
          </p:cNvSpPr>
          <p:nvPr>
            <p:ph idx="1"/>
          </p:nvPr>
        </p:nvSpPr>
        <p:spPr>
          <a:xfrm>
            <a:off x="1141412" y="2249487"/>
            <a:ext cx="9905999" cy="4572000"/>
          </a:xfrm>
        </p:spPr>
        <p:txBody>
          <a:bodyPr>
            <a:normAutofit/>
          </a:bodyPr>
          <a:lstStyle/>
          <a:p>
            <a:endParaRPr lang="en-US" dirty="0"/>
          </a:p>
          <a:p>
            <a:r>
              <a:rPr lang="en-US" dirty="0"/>
              <a:t>Since blood is confined within the cardiovascular system, the skin has to be punctured before blood can be obtained.</a:t>
            </a:r>
          </a:p>
          <a:p>
            <a:pPr marL="0" indent="0">
              <a:buNone/>
            </a:pPr>
            <a:r>
              <a:rPr lang="en-US" dirty="0"/>
              <a:t> There are two common sources of blood for routine laboratory tests:</a:t>
            </a:r>
          </a:p>
          <a:p>
            <a:r>
              <a:rPr lang="en-US" dirty="0"/>
              <a:t> blood from a </a:t>
            </a:r>
            <a:r>
              <a:rPr lang="en-US" dirty="0">
                <a:solidFill>
                  <a:schemeClr val="accent2">
                    <a:lumMod val="75000"/>
                  </a:schemeClr>
                </a:solidFill>
              </a:rPr>
              <a:t>superficial vein </a:t>
            </a:r>
            <a:r>
              <a:rPr lang="en-US" dirty="0"/>
              <a:t>by puncturing it with a needle and syringe, </a:t>
            </a:r>
          </a:p>
          <a:p>
            <a:r>
              <a:rPr lang="en-US" dirty="0"/>
              <a:t>or from </a:t>
            </a:r>
            <a:r>
              <a:rPr lang="en-US" dirty="0">
                <a:solidFill>
                  <a:schemeClr val="accent2">
                    <a:lumMod val="75000"/>
                  </a:schemeClr>
                </a:solidFill>
              </a:rPr>
              <a:t>skin capillaries </a:t>
            </a:r>
            <a:r>
              <a:rPr lang="en-US" dirty="0"/>
              <a:t>by skin-prick. </a:t>
            </a:r>
          </a:p>
          <a:p>
            <a:pPr marL="0" indent="0">
              <a:buNone/>
            </a:pPr>
            <a:r>
              <a:rPr lang="en-US" dirty="0"/>
              <a:t>Arterial blood and blood from cardiac chambers may be required for special tests. </a:t>
            </a:r>
          </a:p>
        </p:txBody>
      </p:sp>
      <p:pic>
        <p:nvPicPr>
          <p:cNvPr id="4" name="Picture 3">
            <a:extLst>
              <a:ext uri="{FF2B5EF4-FFF2-40B4-BE49-F238E27FC236}">
                <a16:creationId xmlns:a16="http://schemas.microsoft.com/office/drawing/2014/main" id="{960FFF95-9303-44BC-B2A3-68F914806219}"/>
              </a:ext>
            </a:extLst>
          </p:cNvPr>
          <p:cNvPicPr>
            <a:picLocks noChangeAspect="1"/>
          </p:cNvPicPr>
          <p:nvPr/>
        </p:nvPicPr>
        <p:blipFill>
          <a:blip r:embed="rId2"/>
          <a:stretch>
            <a:fillRect/>
          </a:stretch>
        </p:blipFill>
        <p:spPr>
          <a:xfrm>
            <a:off x="6683188" y="-3828"/>
            <a:ext cx="5508811" cy="2673525"/>
          </a:xfrm>
          <a:prstGeom prst="rect">
            <a:avLst/>
          </a:prstGeom>
        </p:spPr>
      </p:pic>
    </p:spTree>
    <p:extLst>
      <p:ext uri="{BB962C8B-B14F-4D97-AF65-F5344CB8AC3E}">
        <p14:creationId xmlns:p14="http://schemas.microsoft.com/office/powerpoint/2010/main" val="96065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E2D3-64AC-413F-BD61-4D5FBFE44738}"/>
              </a:ext>
            </a:extLst>
          </p:cNvPr>
          <p:cNvSpPr>
            <a:spLocks noGrp="1"/>
          </p:cNvSpPr>
          <p:nvPr>
            <p:ph type="title"/>
          </p:nvPr>
        </p:nvSpPr>
        <p:spPr/>
        <p:txBody>
          <a:bodyPr/>
          <a:lstStyle/>
          <a:p>
            <a:r>
              <a:rPr kumimoji="0" lang="en-US" sz="3600" b="0" i="0" u="none" strike="noStrike" kern="1200" cap="all" spc="0" normalizeH="0" baseline="0" noProof="0" dirty="0">
                <a:ln>
                  <a:noFill/>
                </a:ln>
                <a:solidFill>
                  <a:srgbClr val="FF0000"/>
                </a:solidFill>
                <a:effectLst/>
                <a:uLnTx/>
                <a:uFillTx/>
                <a:latin typeface="Tw Cen MT" panose="020B0602020104020603"/>
                <a:ea typeface="+mj-ea"/>
                <a:cs typeface="+mj-cs"/>
              </a:rPr>
              <a:t>Introduction </a:t>
            </a:r>
            <a:endParaRPr lang="en-US" dirty="0"/>
          </a:p>
        </p:txBody>
      </p:sp>
      <p:sp>
        <p:nvSpPr>
          <p:cNvPr id="3" name="Content Placeholder 2">
            <a:extLst>
              <a:ext uri="{FF2B5EF4-FFF2-40B4-BE49-F238E27FC236}">
                <a16:creationId xmlns:a16="http://schemas.microsoft.com/office/drawing/2014/main" id="{BC12130B-A18E-4590-B621-15EDCFD4B824}"/>
              </a:ext>
            </a:extLst>
          </p:cNvPr>
          <p:cNvSpPr>
            <a:spLocks noGrp="1"/>
          </p:cNvSpPr>
          <p:nvPr>
            <p:ph idx="1"/>
          </p:nvPr>
        </p:nvSpPr>
        <p:spPr/>
        <p:txBody>
          <a:bodyPr/>
          <a:lstStyle/>
          <a:p>
            <a:r>
              <a:rPr lang="en-US" dirty="0"/>
              <a:t>None of these samples can be called a </a:t>
            </a:r>
            <a:r>
              <a:rPr lang="en-US" dirty="0">
                <a:solidFill>
                  <a:schemeClr val="accent2">
                    <a:lumMod val="75000"/>
                  </a:schemeClr>
                </a:solidFill>
              </a:rPr>
              <a:t>representative sample </a:t>
            </a:r>
            <a:r>
              <a:rPr lang="en-US" dirty="0"/>
              <a:t>because there are minor variations in their composition. </a:t>
            </a:r>
          </a:p>
          <a:p>
            <a:r>
              <a:rPr lang="en-US" dirty="0"/>
              <a:t>But for routine hematological tests, however, these differences can safely be ignored</a:t>
            </a:r>
          </a:p>
          <a:p>
            <a:endParaRPr lang="en-US" dirty="0"/>
          </a:p>
        </p:txBody>
      </p:sp>
      <p:pic>
        <p:nvPicPr>
          <p:cNvPr id="4" name="Picture 3">
            <a:extLst>
              <a:ext uri="{FF2B5EF4-FFF2-40B4-BE49-F238E27FC236}">
                <a16:creationId xmlns:a16="http://schemas.microsoft.com/office/drawing/2014/main" id="{F215C87A-D9FE-496D-B672-4A5E94A6B639}"/>
              </a:ext>
            </a:extLst>
          </p:cNvPr>
          <p:cNvPicPr>
            <a:picLocks noChangeAspect="1"/>
          </p:cNvPicPr>
          <p:nvPr/>
        </p:nvPicPr>
        <p:blipFill>
          <a:blip r:embed="rId2"/>
          <a:stretch>
            <a:fillRect/>
          </a:stretch>
        </p:blipFill>
        <p:spPr>
          <a:xfrm>
            <a:off x="5069541" y="3845858"/>
            <a:ext cx="5598459" cy="2649071"/>
          </a:xfrm>
          <a:prstGeom prst="rect">
            <a:avLst/>
          </a:prstGeom>
        </p:spPr>
      </p:pic>
    </p:spTree>
    <p:extLst>
      <p:ext uri="{BB962C8B-B14F-4D97-AF65-F5344CB8AC3E}">
        <p14:creationId xmlns:p14="http://schemas.microsoft.com/office/powerpoint/2010/main" val="208982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5DA1-2965-41AD-8C53-2B9BA65C9B81}"/>
              </a:ext>
            </a:extLst>
          </p:cNvPr>
          <p:cNvSpPr>
            <a:spLocks noGrp="1"/>
          </p:cNvSpPr>
          <p:nvPr>
            <p:ph type="title"/>
          </p:nvPr>
        </p:nvSpPr>
        <p:spPr/>
        <p:txBody>
          <a:bodyPr/>
          <a:lstStyle/>
          <a:p>
            <a:r>
              <a:rPr lang="en-US" dirty="0">
                <a:solidFill>
                  <a:schemeClr val="accent3"/>
                </a:solidFill>
              </a:rPr>
              <a:t>THE BLOOD SAMPLE</a:t>
            </a:r>
          </a:p>
        </p:txBody>
      </p:sp>
      <p:sp>
        <p:nvSpPr>
          <p:cNvPr id="3" name="Content Placeholder 2">
            <a:extLst>
              <a:ext uri="{FF2B5EF4-FFF2-40B4-BE49-F238E27FC236}">
                <a16:creationId xmlns:a16="http://schemas.microsoft.com/office/drawing/2014/main" id="{7403856D-19FA-46C2-96C1-DFAA682F0FCD}"/>
              </a:ext>
            </a:extLst>
          </p:cNvPr>
          <p:cNvSpPr>
            <a:spLocks noGrp="1"/>
          </p:cNvSpPr>
          <p:nvPr>
            <p:ph idx="1"/>
          </p:nvPr>
        </p:nvSpPr>
        <p:spPr/>
        <p:txBody>
          <a:bodyPr/>
          <a:lstStyle/>
          <a:p>
            <a:r>
              <a:rPr lang="en-US" dirty="0"/>
              <a:t>The term “</a:t>
            </a:r>
            <a:r>
              <a:rPr lang="en-US" dirty="0">
                <a:solidFill>
                  <a:schemeClr val="accent3">
                    <a:lumMod val="75000"/>
                  </a:schemeClr>
                </a:solidFill>
              </a:rPr>
              <a:t>blood sample</a:t>
            </a:r>
            <a:r>
              <a:rPr lang="en-US" dirty="0"/>
              <a:t>” refers to the small amount of blood—a few drops or a few milliliters—obtained from a person for the purpose of testing or investigations. </a:t>
            </a:r>
          </a:p>
          <a:p>
            <a:r>
              <a:rPr lang="en-US" dirty="0"/>
              <a:t>These tests are carried out for aiding in diagnosis and/ or prognosis of the disease or disorder. </a:t>
            </a:r>
          </a:p>
        </p:txBody>
      </p:sp>
    </p:spTree>
    <p:extLst>
      <p:ext uri="{BB962C8B-B14F-4D97-AF65-F5344CB8AC3E}">
        <p14:creationId xmlns:p14="http://schemas.microsoft.com/office/powerpoint/2010/main" val="73357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3D2A-B811-43C8-AF83-829CCA580DDB}"/>
              </a:ext>
            </a:extLst>
          </p:cNvPr>
          <p:cNvSpPr>
            <a:spLocks noGrp="1"/>
          </p:cNvSpPr>
          <p:nvPr>
            <p:ph type="title"/>
          </p:nvPr>
        </p:nvSpPr>
        <p:spPr/>
        <p:txBody>
          <a:bodyPr/>
          <a:lstStyle/>
          <a:p>
            <a:r>
              <a:rPr lang="en-US" dirty="0">
                <a:solidFill>
                  <a:schemeClr val="accent3"/>
                </a:solidFill>
              </a:rPr>
              <a:t>Sources of Blood Sample</a:t>
            </a:r>
          </a:p>
        </p:txBody>
      </p:sp>
      <p:sp>
        <p:nvSpPr>
          <p:cNvPr id="3" name="Content Placeholder 2">
            <a:extLst>
              <a:ext uri="{FF2B5EF4-FFF2-40B4-BE49-F238E27FC236}">
                <a16:creationId xmlns:a16="http://schemas.microsoft.com/office/drawing/2014/main" id="{B7CA6353-91A9-497F-8D51-9D67FC438EE7}"/>
              </a:ext>
            </a:extLst>
          </p:cNvPr>
          <p:cNvSpPr>
            <a:spLocks noGrp="1"/>
          </p:cNvSpPr>
          <p:nvPr>
            <p:ph idx="1"/>
          </p:nvPr>
        </p:nvSpPr>
        <p:spPr/>
        <p:txBody>
          <a:bodyPr/>
          <a:lstStyle/>
          <a:p>
            <a:pPr marL="457200" indent="-457200">
              <a:buFont typeface="+mj-lt"/>
              <a:buAutoNum type="arabicPeriod"/>
            </a:pPr>
            <a:r>
              <a:rPr lang="en-US" dirty="0"/>
              <a:t>Capillary blood.</a:t>
            </a:r>
          </a:p>
          <a:p>
            <a:pPr marL="457200" indent="-457200">
              <a:buFont typeface="+mj-lt"/>
              <a:buAutoNum type="arabicPeriod"/>
            </a:pPr>
            <a:r>
              <a:rPr lang="en-US" dirty="0"/>
              <a:t>Venous blood.</a:t>
            </a:r>
          </a:p>
          <a:p>
            <a:pPr marL="457200" indent="-457200">
              <a:buFont typeface="+mj-lt"/>
              <a:buAutoNum type="arabicPeriod"/>
            </a:pPr>
            <a:r>
              <a:rPr lang="en-US" dirty="0"/>
              <a:t>Arterial blood.</a:t>
            </a:r>
          </a:p>
          <a:p>
            <a:pPr marL="457200" indent="-457200">
              <a:buFont typeface="+mj-lt"/>
              <a:buAutoNum type="arabicPeriod"/>
            </a:pPr>
            <a:r>
              <a:rPr lang="en-US" dirty="0"/>
              <a:t>Cardiac catheterization.</a:t>
            </a:r>
          </a:p>
        </p:txBody>
      </p:sp>
    </p:spTree>
    <p:extLst>
      <p:ext uri="{BB962C8B-B14F-4D97-AF65-F5344CB8AC3E}">
        <p14:creationId xmlns:p14="http://schemas.microsoft.com/office/powerpoint/2010/main" val="210986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2562-D19F-487F-885D-8230F69FED3B}"/>
              </a:ext>
            </a:extLst>
          </p:cNvPr>
          <p:cNvSpPr>
            <a:spLocks noGrp="1"/>
          </p:cNvSpPr>
          <p:nvPr>
            <p:ph type="title"/>
          </p:nvPr>
        </p:nvSpPr>
        <p:spPr>
          <a:xfrm>
            <a:off x="1141413" y="618518"/>
            <a:ext cx="9905998" cy="1022023"/>
          </a:xfrm>
        </p:spPr>
        <p:txBody>
          <a:bodyPr/>
          <a:lstStyle/>
          <a:p>
            <a:r>
              <a:rPr lang="en-US" dirty="0">
                <a:solidFill>
                  <a:schemeClr val="accent3"/>
                </a:solidFill>
              </a:rPr>
              <a:t>Containers for Blood Sample</a:t>
            </a:r>
          </a:p>
        </p:txBody>
      </p:sp>
      <p:sp>
        <p:nvSpPr>
          <p:cNvPr id="3" name="Content Placeholder 2">
            <a:extLst>
              <a:ext uri="{FF2B5EF4-FFF2-40B4-BE49-F238E27FC236}">
                <a16:creationId xmlns:a16="http://schemas.microsoft.com/office/drawing/2014/main" id="{D689B9B8-2C22-431C-BBAF-335D430089F9}"/>
              </a:ext>
            </a:extLst>
          </p:cNvPr>
          <p:cNvSpPr>
            <a:spLocks noGrp="1"/>
          </p:cNvSpPr>
          <p:nvPr>
            <p:ph idx="1"/>
          </p:nvPr>
        </p:nvSpPr>
        <p:spPr>
          <a:xfrm>
            <a:off x="632012" y="1775012"/>
            <a:ext cx="10415399" cy="5311588"/>
          </a:xfrm>
        </p:spPr>
        <p:txBody>
          <a:bodyPr>
            <a:normAutofit lnSpcReduction="10000"/>
          </a:bodyPr>
          <a:lstStyle/>
          <a:p>
            <a:r>
              <a:rPr lang="en-US" dirty="0"/>
              <a:t>A container may or may not contain an anticoagulant  depending on whether a sample of blood/plasma, or serum is required.</a:t>
            </a:r>
          </a:p>
          <a:p>
            <a:pPr algn="justLow"/>
            <a:r>
              <a:rPr lang="en-US" dirty="0"/>
              <a:t> For a sample of </a:t>
            </a:r>
            <a:r>
              <a:rPr lang="en-US" dirty="0">
                <a:solidFill>
                  <a:schemeClr val="accent2">
                    <a:lumMod val="75000"/>
                  </a:schemeClr>
                </a:solidFill>
              </a:rPr>
              <a:t>whole blood or plasma. </a:t>
            </a:r>
          </a:p>
          <a:p>
            <a:pPr marL="0" indent="0" algn="justLow">
              <a:buNone/>
            </a:pPr>
            <a:r>
              <a:rPr lang="en-US" dirty="0"/>
              <a:t>The  blood is transferred to a container </a:t>
            </a:r>
          </a:p>
          <a:p>
            <a:pPr marL="0" indent="0" algn="justLow">
              <a:buNone/>
            </a:pPr>
            <a:r>
              <a:rPr lang="en-US" dirty="0"/>
              <a:t>containing a suitable anticoagulant.</a:t>
            </a:r>
          </a:p>
          <a:p>
            <a:pPr marL="0" indent="0" algn="justLow">
              <a:buNone/>
            </a:pPr>
            <a:r>
              <a:rPr lang="en-US" dirty="0"/>
              <a:t> This is to prevent clotting of blood.</a:t>
            </a:r>
          </a:p>
          <a:p>
            <a:pPr algn="just"/>
            <a:r>
              <a:rPr lang="en-US" dirty="0"/>
              <a:t>For </a:t>
            </a:r>
            <a:r>
              <a:rPr lang="en-US" dirty="0">
                <a:solidFill>
                  <a:schemeClr val="accent2">
                    <a:lumMod val="75000"/>
                  </a:schemeClr>
                </a:solidFill>
              </a:rPr>
              <a:t>a sample of serum</a:t>
            </a:r>
            <a:r>
              <a:rPr lang="en-US" dirty="0"/>
              <a:t>. </a:t>
            </a:r>
          </a:p>
          <a:p>
            <a:pPr marL="0" indent="0" algn="just">
              <a:buNone/>
            </a:pPr>
            <a:r>
              <a:rPr lang="en-US" dirty="0"/>
              <a:t>No anticoagulant is used. </a:t>
            </a:r>
          </a:p>
          <a:p>
            <a:pPr marL="0" indent="0" algn="just">
              <a:buNone/>
            </a:pPr>
            <a:r>
              <a:rPr lang="en-US" dirty="0"/>
              <a:t>The blood is allowed to clot in the container </a:t>
            </a:r>
          </a:p>
          <a:p>
            <a:pPr marL="0" indent="0" algn="just">
              <a:buNone/>
            </a:pPr>
            <a:r>
              <a:rPr lang="en-US" dirty="0"/>
              <a:t>and serum  is collected. </a:t>
            </a:r>
          </a:p>
          <a:p>
            <a:pPr marL="0" indent="0" algn="just">
              <a:buNone/>
            </a:pPr>
            <a:endParaRPr lang="en-US" dirty="0"/>
          </a:p>
        </p:txBody>
      </p:sp>
      <p:pic>
        <p:nvPicPr>
          <p:cNvPr id="4" name="Picture 3">
            <a:extLst>
              <a:ext uri="{FF2B5EF4-FFF2-40B4-BE49-F238E27FC236}">
                <a16:creationId xmlns:a16="http://schemas.microsoft.com/office/drawing/2014/main" id="{B50DA39D-1CAA-4B30-B2A6-2054CF0F9ECB}"/>
              </a:ext>
            </a:extLst>
          </p:cNvPr>
          <p:cNvPicPr>
            <a:picLocks noChangeAspect="1"/>
          </p:cNvPicPr>
          <p:nvPr/>
        </p:nvPicPr>
        <p:blipFill>
          <a:blip r:embed="rId2"/>
          <a:stretch>
            <a:fillRect/>
          </a:stretch>
        </p:blipFill>
        <p:spPr>
          <a:xfrm>
            <a:off x="6056963" y="2647671"/>
            <a:ext cx="6097589" cy="4210330"/>
          </a:xfrm>
          <a:prstGeom prst="rect">
            <a:avLst/>
          </a:prstGeom>
        </p:spPr>
      </p:pic>
    </p:spTree>
    <p:extLst>
      <p:ext uri="{BB962C8B-B14F-4D97-AF65-F5344CB8AC3E}">
        <p14:creationId xmlns:p14="http://schemas.microsoft.com/office/powerpoint/2010/main" val="194077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CBD8F1-2DAF-4684-B879-A08DEBE1F77D}"/>
              </a:ext>
            </a:extLst>
          </p:cNvPr>
          <p:cNvSpPr>
            <a:spLocks noGrp="1"/>
          </p:cNvSpPr>
          <p:nvPr>
            <p:ph idx="1"/>
          </p:nvPr>
        </p:nvSpPr>
        <p:spPr>
          <a:xfrm>
            <a:off x="1141412" y="1509486"/>
            <a:ext cx="9905999" cy="4281715"/>
          </a:xfrm>
        </p:spPr>
        <p:txBody>
          <a:bodyPr/>
          <a:lstStyle/>
          <a:p>
            <a:r>
              <a:rPr lang="en-US" dirty="0"/>
              <a:t>capillary blood does not require a container or anticoagulant</a:t>
            </a:r>
          </a:p>
          <a:p>
            <a:endParaRPr lang="en-US" dirty="0"/>
          </a:p>
        </p:txBody>
      </p:sp>
      <p:pic>
        <p:nvPicPr>
          <p:cNvPr id="4" name="Picture 3">
            <a:extLst>
              <a:ext uri="{FF2B5EF4-FFF2-40B4-BE49-F238E27FC236}">
                <a16:creationId xmlns:a16="http://schemas.microsoft.com/office/drawing/2014/main" id="{907815B4-635F-496C-9FF1-DE189CD9DB39}"/>
              </a:ext>
            </a:extLst>
          </p:cNvPr>
          <p:cNvPicPr>
            <a:picLocks noChangeAspect="1"/>
          </p:cNvPicPr>
          <p:nvPr/>
        </p:nvPicPr>
        <p:blipFill>
          <a:blip r:embed="rId2"/>
          <a:stretch>
            <a:fillRect/>
          </a:stretch>
        </p:blipFill>
        <p:spPr>
          <a:xfrm>
            <a:off x="2286000" y="2104571"/>
            <a:ext cx="7620000" cy="3862841"/>
          </a:xfrm>
          <a:prstGeom prst="rect">
            <a:avLst/>
          </a:prstGeom>
        </p:spPr>
      </p:pic>
    </p:spTree>
    <p:extLst>
      <p:ext uri="{BB962C8B-B14F-4D97-AF65-F5344CB8AC3E}">
        <p14:creationId xmlns:p14="http://schemas.microsoft.com/office/powerpoint/2010/main" val="237857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BC23-4637-44D7-B181-F3A58CAB4FDC}"/>
              </a:ext>
            </a:extLst>
          </p:cNvPr>
          <p:cNvSpPr>
            <a:spLocks noGrp="1"/>
          </p:cNvSpPr>
          <p:nvPr>
            <p:ph type="title"/>
          </p:nvPr>
        </p:nvSpPr>
        <p:spPr/>
        <p:txBody>
          <a:bodyPr/>
          <a:lstStyle/>
          <a:p>
            <a:r>
              <a:rPr lang="en-US" dirty="0"/>
              <a:t>Asepsis</a:t>
            </a:r>
            <a:br>
              <a:rPr lang="en-US" dirty="0"/>
            </a:br>
            <a:endParaRPr lang="en-US" dirty="0"/>
          </a:p>
        </p:txBody>
      </p:sp>
      <p:sp>
        <p:nvSpPr>
          <p:cNvPr id="3" name="Content Placeholder 2">
            <a:extLst>
              <a:ext uri="{FF2B5EF4-FFF2-40B4-BE49-F238E27FC236}">
                <a16:creationId xmlns:a16="http://schemas.microsoft.com/office/drawing/2014/main" id="{A3452689-07EC-4B18-A8F5-F78C4B7EB9DE}"/>
              </a:ext>
            </a:extLst>
          </p:cNvPr>
          <p:cNvSpPr>
            <a:spLocks noGrp="1"/>
          </p:cNvSpPr>
          <p:nvPr>
            <p:ph idx="1"/>
          </p:nvPr>
        </p:nvSpPr>
        <p:spPr/>
        <p:txBody>
          <a:bodyPr/>
          <a:lstStyle/>
          <a:p>
            <a:r>
              <a:rPr lang="en-US" dirty="0"/>
              <a:t>A. Sterilization of equipment</a:t>
            </a:r>
          </a:p>
          <a:p>
            <a:r>
              <a:rPr lang="en-US" dirty="0"/>
              <a:t>B. Cleaning/sterilizing of skin</a:t>
            </a:r>
          </a:p>
          <a:p>
            <a:r>
              <a:rPr lang="en-US" dirty="0"/>
              <a:t>C. Prevention of contamination.</a:t>
            </a:r>
          </a:p>
          <a:p>
            <a:endParaRPr lang="en-US" dirty="0"/>
          </a:p>
        </p:txBody>
      </p:sp>
      <p:sp>
        <p:nvSpPr>
          <p:cNvPr id="5" name="TextBox 4">
            <a:extLst>
              <a:ext uri="{FF2B5EF4-FFF2-40B4-BE49-F238E27FC236}">
                <a16:creationId xmlns:a16="http://schemas.microsoft.com/office/drawing/2014/main" id="{553E4AFA-34C6-43FB-93F4-54AB3CF88C3F}"/>
              </a:ext>
            </a:extLst>
          </p:cNvPr>
          <p:cNvSpPr txBox="1"/>
          <p:nvPr/>
        </p:nvSpPr>
        <p:spPr>
          <a:xfrm>
            <a:off x="3037115" y="2846978"/>
            <a:ext cx="6103256" cy="646331"/>
          </a:xfrm>
          <a:prstGeom prst="rect">
            <a:avLst/>
          </a:prstGeom>
          <a:noFill/>
        </p:spPr>
        <p:txBody>
          <a:bodyPr wrap="square">
            <a:spAutoFit/>
          </a:bodyPr>
          <a:lstStyle/>
          <a:p>
            <a:endParaRPr lang="en-US" sz="3600" dirty="0"/>
          </a:p>
        </p:txBody>
      </p:sp>
      <p:pic>
        <p:nvPicPr>
          <p:cNvPr id="6" name="Picture 5">
            <a:extLst>
              <a:ext uri="{FF2B5EF4-FFF2-40B4-BE49-F238E27FC236}">
                <a16:creationId xmlns:a16="http://schemas.microsoft.com/office/drawing/2014/main" id="{147EEC30-B013-4822-B358-1C15F7809790}"/>
              </a:ext>
            </a:extLst>
          </p:cNvPr>
          <p:cNvPicPr>
            <a:picLocks noChangeAspect="1"/>
          </p:cNvPicPr>
          <p:nvPr/>
        </p:nvPicPr>
        <p:blipFill>
          <a:blip r:embed="rId2"/>
          <a:stretch>
            <a:fillRect/>
          </a:stretch>
        </p:blipFill>
        <p:spPr>
          <a:xfrm>
            <a:off x="7918449" y="1248228"/>
            <a:ext cx="4012293" cy="5609771"/>
          </a:xfrm>
          <a:prstGeom prst="rect">
            <a:avLst/>
          </a:prstGeom>
        </p:spPr>
      </p:pic>
      <p:pic>
        <p:nvPicPr>
          <p:cNvPr id="7" name="Picture 6">
            <a:extLst>
              <a:ext uri="{FF2B5EF4-FFF2-40B4-BE49-F238E27FC236}">
                <a16:creationId xmlns:a16="http://schemas.microsoft.com/office/drawing/2014/main" id="{88BE3978-2382-465E-89F3-B00F93C05E1E}"/>
              </a:ext>
            </a:extLst>
          </p:cNvPr>
          <p:cNvPicPr>
            <a:picLocks noChangeAspect="1"/>
          </p:cNvPicPr>
          <p:nvPr/>
        </p:nvPicPr>
        <p:blipFill>
          <a:blip r:embed="rId3"/>
          <a:stretch>
            <a:fillRect/>
          </a:stretch>
        </p:blipFill>
        <p:spPr>
          <a:xfrm>
            <a:off x="2667000" y="4090800"/>
            <a:ext cx="4735286" cy="2767200"/>
          </a:xfrm>
          <a:prstGeom prst="rect">
            <a:avLst/>
          </a:prstGeom>
        </p:spPr>
      </p:pic>
    </p:spTree>
    <p:extLst>
      <p:ext uri="{BB962C8B-B14F-4D97-AF65-F5344CB8AC3E}">
        <p14:creationId xmlns:p14="http://schemas.microsoft.com/office/powerpoint/2010/main" val="136443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5C77-52AD-42EB-BEE8-99E52BACD35E}"/>
              </a:ext>
            </a:extLst>
          </p:cNvPr>
          <p:cNvSpPr>
            <a:spLocks noGrp="1"/>
          </p:cNvSpPr>
          <p:nvPr>
            <p:ph type="title"/>
          </p:nvPr>
        </p:nvSpPr>
        <p:spPr/>
        <p:txBody>
          <a:bodyPr/>
          <a:lstStyle/>
          <a:p>
            <a:r>
              <a:rPr lang="en-US" dirty="0"/>
              <a:t>What are the best puncture sites?</a:t>
            </a:r>
            <a:br>
              <a:rPr lang="en-US" dirty="0"/>
            </a:br>
            <a:endParaRPr lang="en-US" dirty="0"/>
          </a:p>
        </p:txBody>
      </p:sp>
      <p:pic>
        <p:nvPicPr>
          <p:cNvPr id="4" name="Content Placeholder 3">
            <a:extLst>
              <a:ext uri="{FF2B5EF4-FFF2-40B4-BE49-F238E27FC236}">
                <a16:creationId xmlns:a16="http://schemas.microsoft.com/office/drawing/2014/main" id="{7F497CE5-36CB-4DD5-B850-288D517773E3}"/>
              </a:ext>
            </a:extLst>
          </p:cNvPr>
          <p:cNvPicPr>
            <a:picLocks noGrp="1" noChangeAspect="1"/>
          </p:cNvPicPr>
          <p:nvPr>
            <p:ph idx="1"/>
          </p:nvPr>
        </p:nvPicPr>
        <p:blipFill>
          <a:blip r:embed="rId2"/>
          <a:stretch>
            <a:fillRect/>
          </a:stretch>
        </p:blipFill>
        <p:spPr>
          <a:xfrm>
            <a:off x="1712913" y="2282031"/>
            <a:ext cx="8763000" cy="3476625"/>
          </a:xfrm>
          <a:prstGeom prst="rect">
            <a:avLst/>
          </a:prstGeom>
        </p:spPr>
      </p:pic>
    </p:spTree>
    <p:extLst>
      <p:ext uri="{BB962C8B-B14F-4D97-AF65-F5344CB8AC3E}">
        <p14:creationId xmlns:p14="http://schemas.microsoft.com/office/powerpoint/2010/main" val="27668077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7126</TotalTime>
  <Words>597</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Tw Cen MT</vt:lpstr>
      <vt:lpstr>Circuit</vt:lpstr>
      <vt:lpstr>University of basra collage of nursing          Collection of Blood Samples</vt:lpstr>
      <vt:lpstr>Introduction </vt:lpstr>
      <vt:lpstr>Introduction </vt:lpstr>
      <vt:lpstr>THE BLOOD SAMPLE</vt:lpstr>
      <vt:lpstr>Sources of Blood Sample</vt:lpstr>
      <vt:lpstr>Containers for Blood Sample</vt:lpstr>
      <vt:lpstr>PowerPoint Presentation</vt:lpstr>
      <vt:lpstr>Asepsis </vt:lpstr>
      <vt:lpstr>What are the best puncture sites? </vt:lpstr>
      <vt:lpstr>PowerPoint Presentation</vt:lpstr>
      <vt:lpstr>Important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of Blood Samples</dc:title>
  <dc:creator>toshbai</dc:creator>
  <cp:lastModifiedBy>toshbai</cp:lastModifiedBy>
  <cp:revision>15</cp:revision>
  <dcterms:created xsi:type="dcterms:W3CDTF">2022-03-29T02:11:59Z</dcterms:created>
  <dcterms:modified xsi:type="dcterms:W3CDTF">2024-03-03T21:46:56Z</dcterms:modified>
</cp:coreProperties>
</file>